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3" r:id="rId7"/>
    <p:sldId id="266" r:id="rId8"/>
    <p:sldId id="267" r:id="rId9"/>
    <p:sldId id="264" r:id="rId10"/>
    <p:sldId id="258" r:id="rId11"/>
    <p:sldId id="268" r:id="rId12"/>
    <p:sldId id="269" r:id="rId13"/>
  </p:sldIdLst>
  <p:sldSz cx="9753600" cy="7315200"/>
  <p:notesSz cx="6858000" cy="9144000"/>
  <p:embeddedFontLst>
    <p:embeddedFont>
      <p:font typeface="Cormorant Garamond" panose="020B060402020202020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F98749-D224-4851-871F-4DC768B5219B}">
          <p14:sldIdLst>
            <p14:sldId id="256"/>
            <p14:sldId id="257"/>
            <p14:sldId id="263"/>
            <p14:sldId id="266"/>
            <p14:sldId id="267"/>
            <p14:sldId id="264"/>
            <p14:sldId id="258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64407" autoAdjust="0"/>
  </p:normalViewPr>
  <p:slideViewPr>
    <p:cSldViewPr>
      <p:cViewPr varScale="1">
        <p:scale>
          <a:sx n="67" d="100"/>
          <a:sy n="67" d="100"/>
        </p:scale>
        <p:origin x="27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FEA24-570D-4B9F-8FCC-CC9F50C8280B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64412-A038-4CB7-AB7D-011B6234C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3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Avg rent nationwide back in 2000 was $600. Today its more than doubled. The cost of long term care is no different, and likely will continue to rise in the next 20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64412-A038-4CB7-AB7D-011B6234CF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46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1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Long-term care costs can quickly add up.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1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1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common misconception is that health insurance and Medicare or Medicaid will cover these expenses, but that’s often not the case.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1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1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Many people also mistake long-term disability insurance with long-term care coverage. Disability insurance is design to help replace lost wages as a result of a disability. Typically, this kind of coverage is associated with employment and often terminates when you retire. It’s also typically not offered to older people.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1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1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truth is that clients will need to cover many of these costs themselves in the form of either cash or private insurance.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1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1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Generally, none of these types of coverage will pay for: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1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6616" lvl="1" indent="-18288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Assisted living facilities</a:t>
            </a:r>
          </a:p>
          <a:p>
            <a:pPr marL="356616" lvl="1" indent="-18288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many costs of home health care</a:t>
            </a:r>
          </a:p>
          <a:p>
            <a:pPr marL="356616" lvl="1" indent="-18288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Adult day care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64412-A038-4CB7-AB7D-011B6234CF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8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plan to cover long-term care costs can help your clients in a variety of ways. It can help make home-based care more feasible.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But it can also help protect the family’s lifestyle and financial security or even help maintain a financial legacy for the client’s heirs. There are numerous products that can be used to accomplish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this, so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next, we’re going to talk about some common solutions for long-term care coverage.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64412-A038-4CB7-AB7D-011B6234CF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55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64412-A038-4CB7-AB7D-011B6234CF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72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64412-A038-4CB7-AB7D-011B6234CF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5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55D83-2536-66FA-1CD0-8AE1FC6F2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39E97C-7ACC-203A-3565-FBEA8661B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7A508A-9ACC-4192-D69B-5EF8E4988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shows if Rick goes on claim in 5 years into retirement.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DEEAA-916D-6DBC-B7DB-3EADAFF29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64412-A038-4CB7-AB7D-011B6234CF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2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sv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82581" y="2504681"/>
            <a:ext cx="4078999" cy="40789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4F2F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21909" y="2328188"/>
            <a:ext cx="92202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Reinvent Your Retirement Assets:</a:t>
            </a:r>
          </a:p>
          <a:p>
            <a:pPr algn="ctr"/>
            <a:r>
              <a:rPr lang="en-US" sz="2400" i="1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Forg0tten assets that solve a need you never knew existed</a:t>
            </a:r>
          </a:p>
          <a:p>
            <a:endParaRPr lang="en-US" sz="2400" i="1" dirty="0">
              <a:solidFill>
                <a:srgbClr val="0633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endParaRPr lang="en-US" sz="2400" i="1" dirty="0">
              <a:solidFill>
                <a:srgbClr val="0633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endParaRPr lang="en-US" sz="2400" i="1" dirty="0">
              <a:solidFill>
                <a:srgbClr val="0633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endParaRPr lang="en-US" sz="2400" i="1" dirty="0">
              <a:solidFill>
                <a:srgbClr val="0633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r>
              <a:rPr lang="en-US" sz="2400" i="1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David Shoup, Chief Business Development Officer</a:t>
            </a:r>
          </a:p>
          <a:p>
            <a:r>
              <a:rPr lang="en-US" sz="2400" i="1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Cam Bando, Case Design and Business Development</a:t>
            </a:r>
          </a:p>
        </p:txBody>
      </p:sp>
      <p:sp>
        <p:nvSpPr>
          <p:cNvPr id="6" name="Freeform 6"/>
          <p:cNvSpPr/>
          <p:nvPr/>
        </p:nvSpPr>
        <p:spPr>
          <a:xfrm>
            <a:off x="6087589" y="4785503"/>
            <a:ext cx="3818411" cy="2529697"/>
          </a:xfrm>
          <a:custGeom>
            <a:avLst/>
            <a:gdLst/>
            <a:ahLst/>
            <a:cxnLst/>
            <a:rect l="l" t="t" r="r" b="b"/>
            <a:pathLst>
              <a:path w="3818411" h="2529697">
                <a:moveTo>
                  <a:pt x="0" y="0"/>
                </a:moveTo>
                <a:lnTo>
                  <a:pt x="3818411" y="0"/>
                </a:lnTo>
                <a:lnTo>
                  <a:pt x="3818411" y="2529697"/>
                </a:lnTo>
                <a:lnTo>
                  <a:pt x="0" y="25296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-119743" y="-732005"/>
            <a:ext cx="3818411" cy="2529697"/>
          </a:xfrm>
          <a:custGeom>
            <a:avLst/>
            <a:gdLst/>
            <a:ahLst/>
            <a:cxnLst/>
            <a:rect l="l" t="t" r="r" b="b"/>
            <a:pathLst>
              <a:path w="3818411" h="2529697">
                <a:moveTo>
                  <a:pt x="3818411" y="0"/>
                </a:moveTo>
                <a:lnTo>
                  <a:pt x="0" y="0"/>
                </a:lnTo>
                <a:lnTo>
                  <a:pt x="0" y="2529697"/>
                </a:lnTo>
                <a:lnTo>
                  <a:pt x="3818411" y="2529697"/>
                </a:lnTo>
                <a:lnTo>
                  <a:pt x="381841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747347" y="163286"/>
            <a:ext cx="2908281" cy="879755"/>
          </a:xfrm>
          <a:custGeom>
            <a:avLst/>
            <a:gdLst/>
            <a:ahLst/>
            <a:cxnLst/>
            <a:rect l="l" t="t" r="r" b="b"/>
            <a:pathLst>
              <a:path w="2908281" h="879755">
                <a:moveTo>
                  <a:pt x="0" y="0"/>
                </a:moveTo>
                <a:lnTo>
                  <a:pt x="2908282" y="0"/>
                </a:lnTo>
                <a:lnTo>
                  <a:pt x="2908282" y="879755"/>
                </a:lnTo>
                <a:lnTo>
                  <a:pt x="0" y="8797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35189" y="4785503"/>
            <a:ext cx="3818411" cy="2529697"/>
          </a:xfrm>
          <a:custGeom>
            <a:avLst/>
            <a:gdLst/>
            <a:ahLst/>
            <a:cxnLst/>
            <a:rect l="l" t="t" r="r" b="b"/>
            <a:pathLst>
              <a:path w="3818411" h="2529697">
                <a:moveTo>
                  <a:pt x="0" y="0"/>
                </a:moveTo>
                <a:lnTo>
                  <a:pt x="3818411" y="0"/>
                </a:lnTo>
                <a:lnTo>
                  <a:pt x="3818411" y="2529697"/>
                </a:lnTo>
                <a:lnTo>
                  <a:pt x="0" y="25296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771709" y="119424"/>
            <a:ext cx="725720" cy="720953"/>
          </a:xfrm>
          <a:custGeom>
            <a:avLst/>
            <a:gdLst/>
            <a:ahLst/>
            <a:cxnLst/>
            <a:rect l="l" t="t" r="r" b="b"/>
            <a:pathLst>
              <a:path w="725720" h="720953">
                <a:moveTo>
                  <a:pt x="0" y="0"/>
                </a:moveTo>
                <a:lnTo>
                  <a:pt x="725719" y="0"/>
                </a:lnTo>
                <a:lnTo>
                  <a:pt x="725719" y="720953"/>
                </a:lnTo>
                <a:lnTo>
                  <a:pt x="0" y="7209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57200" y="479900"/>
            <a:ext cx="5974080" cy="838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4000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The Problem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376B2006-308F-AE45-848E-1D69F2541534}"/>
              </a:ext>
            </a:extLst>
          </p:cNvPr>
          <p:cNvSpPr txBox="1"/>
          <p:nvPr/>
        </p:nvSpPr>
        <p:spPr>
          <a:xfrm>
            <a:off x="609600" y="1676400"/>
            <a:ext cx="7922422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Clients years ago were sold annuities with the promise of providing supplemental income in their retirement years…</a:t>
            </a:r>
          </a:p>
          <a:p>
            <a:endParaRPr lang="en-US" sz="2000" dirty="0">
              <a:solidFill>
                <a:srgbClr val="0633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r>
              <a:rPr lang="en-US" sz="2000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What they didn’t realize is the tax burden that awaits…</a:t>
            </a:r>
          </a:p>
          <a:p>
            <a:endParaRPr lang="en-US" sz="2000" dirty="0">
              <a:solidFill>
                <a:srgbClr val="0633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Annuities provide steady, tax-deferred growth, but annuitization can lead to unwanted tax consequences in retirement.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633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Why not maximize that growth with a </a:t>
            </a:r>
            <a:r>
              <a:rPr lang="en-US" sz="2000" b="1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tax efficient </a:t>
            </a:r>
            <a:r>
              <a:rPr lang="en-US" sz="2000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solution to a problem that most don’t realize until it’s too late</a:t>
            </a:r>
          </a:p>
          <a:p>
            <a:endParaRPr lang="en-US" sz="2000" dirty="0">
              <a:solidFill>
                <a:srgbClr val="0633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r>
              <a:rPr lang="en-US" sz="2000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When is the last time you discussed </a:t>
            </a:r>
            <a:r>
              <a:rPr lang="en-US" sz="2000" b="1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Long Term Care</a:t>
            </a:r>
            <a:r>
              <a:rPr lang="en-US" sz="2000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?</a:t>
            </a:r>
          </a:p>
          <a:p>
            <a:endParaRPr lang="en-US" sz="2000" dirty="0">
              <a:solidFill>
                <a:srgbClr val="0633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endParaRPr lang="en-US" sz="2000" dirty="0">
              <a:solidFill>
                <a:srgbClr val="0633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r>
              <a:rPr lang="en-US" sz="2000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	</a:t>
            </a:r>
          </a:p>
          <a:p>
            <a:r>
              <a:rPr lang="en-US" sz="2000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			-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32634-473A-7A36-D32E-F5AFB21A4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65737897-6550-9937-0953-3A7F8AB0C707}"/>
              </a:ext>
            </a:extLst>
          </p:cNvPr>
          <p:cNvSpPr/>
          <p:nvPr/>
        </p:nvSpPr>
        <p:spPr>
          <a:xfrm flipH="1">
            <a:off x="0" y="-198572"/>
            <a:ext cx="2152727" cy="1426182"/>
          </a:xfrm>
          <a:custGeom>
            <a:avLst/>
            <a:gdLst/>
            <a:ahLst/>
            <a:cxnLst/>
            <a:rect l="l" t="t" r="r" b="b"/>
            <a:pathLst>
              <a:path w="2152727" h="1426182">
                <a:moveTo>
                  <a:pt x="2152727" y="0"/>
                </a:moveTo>
                <a:lnTo>
                  <a:pt x="0" y="0"/>
                </a:lnTo>
                <a:lnTo>
                  <a:pt x="0" y="1426182"/>
                </a:lnTo>
                <a:lnTo>
                  <a:pt x="2152727" y="1426182"/>
                </a:lnTo>
                <a:lnTo>
                  <a:pt x="215272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C1B6116-5014-37BB-47A2-7E6FCF03D3CF}"/>
              </a:ext>
            </a:extLst>
          </p:cNvPr>
          <p:cNvSpPr/>
          <p:nvPr/>
        </p:nvSpPr>
        <p:spPr>
          <a:xfrm>
            <a:off x="7289751" y="5682900"/>
            <a:ext cx="2463849" cy="1632300"/>
          </a:xfrm>
          <a:custGeom>
            <a:avLst/>
            <a:gdLst/>
            <a:ahLst/>
            <a:cxnLst/>
            <a:rect l="l" t="t" r="r" b="b"/>
            <a:pathLst>
              <a:path w="2463849" h="1632300">
                <a:moveTo>
                  <a:pt x="0" y="0"/>
                </a:moveTo>
                <a:lnTo>
                  <a:pt x="2463849" y="0"/>
                </a:lnTo>
                <a:lnTo>
                  <a:pt x="2463849" y="1632300"/>
                </a:lnTo>
                <a:lnTo>
                  <a:pt x="0" y="16323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890B1DD-2B82-6E8D-08BA-45A9BB165797}"/>
              </a:ext>
            </a:extLst>
          </p:cNvPr>
          <p:cNvSpPr/>
          <p:nvPr/>
        </p:nvSpPr>
        <p:spPr>
          <a:xfrm>
            <a:off x="8771709" y="119424"/>
            <a:ext cx="725720" cy="720953"/>
          </a:xfrm>
          <a:custGeom>
            <a:avLst/>
            <a:gdLst/>
            <a:ahLst/>
            <a:cxnLst/>
            <a:rect l="l" t="t" r="r" b="b"/>
            <a:pathLst>
              <a:path w="725720" h="720953">
                <a:moveTo>
                  <a:pt x="0" y="0"/>
                </a:moveTo>
                <a:lnTo>
                  <a:pt x="725719" y="0"/>
                </a:lnTo>
                <a:lnTo>
                  <a:pt x="725719" y="720953"/>
                </a:lnTo>
                <a:lnTo>
                  <a:pt x="0" y="7209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 descr="A graph of blue bars with white text&#10;&#10;AI-generated content may be incorrect.">
            <a:extLst>
              <a:ext uri="{FF2B5EF4-FFF2-40B4-BE49-F238E27FC236}">
                <a16:creationId xmlns:a16="http://schemas.microsoft.com/office/drawing/2014/main" id="{0B5B24D7-B236-56F2-F0E4-FA86A9912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7202"/>
            <a:ext cx="9116429" cy="386333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989312F7-9E59-EF02-0471-F08D4A264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579668"/>
            <a:ext cx="3810000" cy="1126185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en-US" i="1" dirty="0">
                <a:solidFill>
                  <a:srgbClr val="063359"/>
                </a:solidFill>
                <a:latin typeface="Cormorant Garamond"/>
                <a:ea typeface="+mn-ea"/>
                <a:cs typeface="+mn-cs"/>
                <a:sym typeface="Cormorant Garamond"/>
              </a:rPr>
              <a:t>Rising Cost of Care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63359"/>
                </a:solidFill>
                <a:effectLst/>
                <a:uLnTx/>
                <a:uFillTx/>
                <a:latin typeface="Cormorant Garamond"/>
                <a:ea typeface="+mn-ea"/>
                <a:cs typeface="+mn-cs"/>
                <a:sym typeface="Cormorant Garamond"/>
              </a:rPr>
              <a:t>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6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0CAB4-628B-E77A-6EE4-07B72CD92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0CAB45E2-3036-0CF4-2DB8-5F0AAF3636B6}"/>
              </a:ext>
            </a:extLst>
          </p:cNvPr>
          <p:cNvSpPr/>
          <p:nvPr/>
        </p:nvSpPr>
        <p:spPr>
          <a:xfrm flipH="1">
            <a:off x="0" y="-198572"/>
            <a:ext cx="2152727" cy="1426182"/>
          </a:xfrm>
          <a:custGeom>
            <a:avLst/>
            <a:gdLst/>
            <a:ahLst/>
            <a:cxnLst/>
            <a:rect l="l" t="t" r="r" b="b"/>
            <a:pathLst>
              <a:path w="2152727" h="1426182">
                <a:moveTo>
                  <a:pt x="2152727" y="0"/>
                </a:moveTo>
                <a:lnTo>
                  <a:pt x="0" y="0"/>
                </a:lnTo>
                <a:lnTo>
                  <a:pt x="0" y="1426182"/>
                </a:lnTo>
                <a:lnTo>
                  <a:pt x="2152727" y="1426182"/>
                </a:lnTo>
                <a:lnTo>
                  <a:pt x="215272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75E3405-CDD7-A889-83FC-3716847ABB5D}"/>
              </a:ext>
            </a:extLst>
          </p:cNvPr>
          <p:cNvSpPr/>
          <p:nvPr/>
        </p:nvSpPr>
        <p:spPr>
          <a:xfrm>
            <a:off x="7289751" y="5682900"/>
            <a:ext cx="2463849" cy="1632300"/>
          </a:xfrm>
          <a:custGeom>
            <a:avLst/>
            <a:gdLst/>
            <a:ahLst/>
            <a:cxnLst/>
            <a:rect l="l" t="t" r="r" b="b"/>
            <a:pathLst>
              <a:path w="2463849" h="1632300">
                <a:moveTo>
                  <a:pt x="0" y="0"/>
                </a:moveTo>
                <a:lnTo>
                  <a:pt x="2463849" y="0"/>
                </a:lnTo>
                <a:lnTo>
                  <a:pt x="2463849" y="1632300"/>
                </a:lnTo>
                <a:lnTo>
                  <a:pt x="0" y="16323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21F25F8-5132-E92B-75B1-A4489243CF60}"/>
              </a:ext>
            </a:extLst>
          </p:cNvPr>
          <p:cNvSpPr/>
          <p:nvPr/>
        </p:nvSpPr>
        <p:spPr>
          <a:xfrm>
            <a:off x="8771709" y="119424"/>
            <a:ext cx="725720" cy="720953"/>
          </a:xfrm>
          <a:custGeom>
            <a:avLst/>
            <a:gdLst/>
            <a:ahLst/>
            <a:cxnLst/>
            <a:rect l="l" t="t" r="r" b="b"/>
            <a:pathLst>
              <a:path w="725720" h="720953">
                <a:moveTo>
                  <a:pt x="0" y="0"/>
                </a:moveTo>
                <a:lnTo>
                  <a:pt x="725719" y="0"/>
                </a:lnTo>
                <a:lnTo>
                  <a:pt x="725719" y="720953"/>
                </a:lnTo>
                <a:lnTo>
                  <a:pt x="0" y="7209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51B1AAF-1BDD-44E0-E721-86F917669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0187"/>
            <a:ext cx="8229600" cy="1126185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en-US" i="1" dirty="0">
                <a:solidFill>
                  <a:srgbClr val="063359"/>
                </a:solidFill>
                <a:latin typeface="Cormorant Garamond"/>
                <a:ea typeface="+mn-ea"/>
                <a:cs typeface="+mn-cs"/>
                <a:sym typeface="Cormorant Garamond"/>
              </a:rPr>
              <a:t>LTC Misconceptions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63359"/>
                </a:solidFill>
                <a:effectLst/>
                <a:uLnTx/>
                <a:uFillTx/>
                <a:latin typeface="Cormorant Garamond"/>
                <a:ea typeface="+mn-ea"/>
                <a:cs typeface="+mn-cs"/>
                <a:sym typeface="Cormorant Garamond"/>
              </a:rPr>
              <a:t>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3" name="Picture 2" descr="A close-up of a medical prescription&#10;&#10;AI-generated content may be incorrect.">
            <a:extLst>
              <a:ext uri="{FF2B5EF4-FFF2-40B4-BE49-F238E27FC236}">
                <a16:creationId xmlns:a16="http://schemas.microsoft.com/office/drawing/2014/main" id="{121E1078-2175-0B10-C24B-9ADBF8892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53623"/>
            <a:ext cx="8534400" cy="2461309"/>
          </a:xfrm>
          <a:prstGeom prst="rect">
            <a:avLst/>
          </a:prstGeom>
        </p:spPr>
      </p:pic>
      <p:pic>
        <p:nvPicPr>
          <p:cNvPr id="8" name="Picture 7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02733829-B874-981A-B3B4-8BE76AE2E2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50" y="4397891"/>
            <a:ext cx="4658056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3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3E0F9-349A-9AD7-B43B-20C7C59D3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D0DA03C-C145-A6D5-1FF1-B0E126DAEBE8}"/>
              </a:ext>
            </a:extLst>
          </p:cNvPr>
          <p:cNvSpPr/>
          <p:nvPr/>
        </p:nvSpPr>
        <p:spPr>
          <a:xfrm>
            <a:off x="5935189" y="4785503"/>
            <a:ext cx="3818411" cy="2529697"/>
          </a:xfrm>
          <a:custGeom>
            <a:avLst/>
            <a:gdLst/>
            <a:ahLst/>
            <a:cxnLst/>
            <a:rect l="l" t="t" r="r" b="b"/>
            <a:pathLst>
              <a:path w="3818411" h="2529697">
                <a:moveTo>
                  <a:pt x="0" y="0"/>
                </a:moveTo>
                <a:lnTo>
                  <a:pt x="3818411" y="0"/>
                </a:lnTo>
                <a:lnTo>
                  <a:pt x="3818411" y="2529697"/>
                </a:lnTo>
                <a:lnTo>
                  <a:pt x="0" y="25296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BD71FAC-6D7F-618E-D0CA-E76D13E02EFC}"/>
              </a:ext>
            </a:extLst>
          </p:cNvPr>
          <p:cNvSpPr/>
          <p:nvPr/>
        </p:nvSpPr>
        <p:spPr>
          <a:xfrm>
            <a:off x="8771709" y="119424"/>
            <a:ext cx="725720" cy="720953"/>
          </a:xfrm>
          <a:custGeom>
            <a:avLst/>
            <a:gdLst/>
            <a:ahLst/>
            <a:cxnLst/>
            <a:rect l="l" t="t" r="r" b="b"/>
            <a:pathLst>
              <a:path w="725720" h="720953">
                <a:moveTo>
                  <a:pt x="0" y="0"/>
                </a:moveTo>
                <a:lnTo>
                  <a:pt x="725719" y="0"/>
                </a:lnTo>
                <a:lnTo>
                  <a:pt x="725719" y="720953"/>
                </a:lnTo>
                <a:lnTo>
                  <a:pt x="0" y="7209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94D7483-5DE1-18DA-B768-8D5695576E3D}"/>
              </a:ext>
            </a:extLst>
          </p:cNvPr>
          <p:cNvSpPr txBox="1"/>
          <p:nvPr/>
        </p:nvSpPr>
        <p:spPr>
          <a:xfrm>
            <a:off x="457200" y="479900"/>
            <a:ext cx="5974080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000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Planning for Long Term Care</a:t>
            </a:r>
          </a:p>
          <a:p>
            <a:pPr algn="l"/>
            <a:r>
              <a:rPr lang="en-US" sz="2800" i="1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What LTC coverage can provide </a:t>
            </a:r>
          </a:p>
        </p:txBody>
      </p:sp>
      <p:pic>
        <p:nvPicPr>
          <p:cNvPr id="6" name="Picture 5" descr="A close-up of a list of words&#10;&#10;AI-generated content may be incorrect.">
            <a:extLst>
              <a:ext uri="{FF2B5EF4-FFF2-40B4-BE49-F238E27FC236}">
                <a16:creationId xmlns:a16="http://schemas.microsoft.com/office/drawing/2014/main" id="{A641B665-E94A-24A9-B529-45883ACFF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4062"/>
          <a:stretch>
            <a:fillRect/>
          </a:stretch>
        </p:blipFill>
        <p:spPr>
          <a:xfrm>
            <a:off x="410690" y="1981200"/>
            <a:ext cx="629716" cy="3635921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3ABD7DAA-87D4-380C-56BD-7A97CD2CDBD3}"/>
              </a:ext>
            </a:extLst>
          </p:cNvPr>
          <p:cNvSpPr txBox="1"/>
          <p:nvPr/>
        </p:nvSpPr>
        <p:spPr>
          <a:xfrm>
            <a:off x="1295400" y="2035629"/>
            <a:ext cx="8839201" cy="4278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300" i="1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Provide funds to make long term case expenses more feasible</a:t>
            </a:r>
          </a:p>
          <a:p>
            <a:pPr algn="l"/>
            <a:endParaRPr lang="en-US" sz="2300" i="1" dirty="0">
              <a:solidFill>
                <a:srgbClr val="0633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algn="l"/>
            <a:r>
              <a:rPr lang="en-US" sz="2300" i="1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Maintain the current lifestyle of family members (i.e. spouse, children)</a:t>
            </a:r>
          </a:p>
          <a:p>
            <a:pPr algn="l"/>
            <a:endParaRPr lang="en-US" sz="2300" i="1" dirty="0">
              <a:solidFill>
                <a:srgbClr val="0633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algn="l"/>
            <a:r>
              <a:rPr lang="en-US" sz="2300" i="1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Pay for informal or professional caregivers, which can help alleviate stress on a spouse and family members</a:t>
            </a:r>
          </a:p>
          <a:p>
            <a:pPr algn="l"/>
            <a:endParaRPr lang="en-US" sz="2300" i="1" dirty="0">
              <a:solidFill>
                <a:srgbClr val="0633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algn="l"/>
            <a:r>
              <a:rPr lang="en-US" sz="2300" i="1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Preserve retirement income</a:t>
            </a:r>
          </a:p>
          <a:p>
            <a:pPr algn="l"/>
            <a:endParaRPr lang="en-US" sz="2300" i="1" dirty="0">
              <a:solidFill>
                <a:srgbClr val="0633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algn="l"/>
            <a:r>
              <a:rPr lang="en-US" sz="2300" i="1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Preserve assets for a financial legacy for heirs of charity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0633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algn="l"/>
            <a:endParaRPr lang="en-US" sz="2800" i="1" dirty="0">
              <a:solidFill>
                <a:srgbClr val="0633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9977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6D0EF-221D-379A-A636-B07D92033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34ECD62-1D59-AC41-15F4-5125322BBB73}"/>
              </a:ext>
            </a:extLst>
          </p:cNvPr>
          <p:cNvSpPr/>
          <p:nvPr/>
        </p:nvSpPr>
        <p:spPr>
          <a:xfrm>
            <a:off x="5935189" y="4785503"/>
            <a:ext cx="3818411" cy="2529697"/>
          </a:xfrm>
          <a:custGeom>
            <a:avLst/>
            <a:gdLst/>
            <a:ahLst/>
            <a:cxnLst/>
            <a:rect l="l" t="t" r="r" b="b"/>
            <a:pathLst>
              <a:path w="3818411" h="2529697">
                <a:moveTo>
                  <a:pt x="0" y="0"/>
                </a:moveTo>
                <a:lnTo>
                  <a:pt x="3818411" y="0"/>
                </a:lnTo>
                <a:lnTo>
                  <a:pt x="3818411" y="2529697"/>
                </a:lnTo>
                <a:lnTo>
                  <a:pt x="0" y="25296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1D2AE62-095E-0B50-1340-FC36A44184B5}"/>
              </a:ext>
            </a:extLst>
          </p:cNvPr>
          <p:cNvSpPr/>
          <p:nvPr/>
        </p:nvSpPr>
        <p:spPr>
          <a:xfrm>
            <a:off x="8771709" y="119424"/>
            <a:ext cx="725720" cy="720953"/>
          </a:xfrm>
          <a:custGeom>
            <a:avLst/>
            <a:gdLst/>
            <a:ahLst/>
            <a:cxnLst/>
            <a:rect l="l" t="t" r="r" b="b"/>
            <a:pathLst>
              <a:path w="725720" h="720953">
                <a:moveTo>
                  <a:pt x="0" y="0"/>
                </a:moveTo>
                <a:lnTo>
                  <a:pt x="725719" y="0"/>
                </a:lnTo>
                <a:lnTo>
                  <a:pt x="725719" y="720953"/>
                </a:lnTo>
                <a:lnTo>
                  <a:pt x="0" y="7209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A0C4736-C1E7-65C0-A84A-E8450677DB9E}"/>
              </a:ext>
            </a:extLst>
          </p:cNvPr>
          <p:cNvSpPr txBox="1"/>
          <p:nvPr/>
        </p:nvSpPr>
        <p:spPr>
          <a:xfrm>
            <a:off x="533400" y="479900"/>
            <a:ext cx="93726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4000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The Solution</a:t>
            </a:r>
          </a:p>
          <a:p>
            <a:pPr algn="l"/>
            <a:r>
              <a:rPr lang="en-US" sz="2800" i="1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 tax-optimized solution, </a:t>
            </a:r>
          </a:p>
          <a:p>
            <a:pPr algn="l"/>
            <a:r>
              <a:rPr lang="en-US" sz="2800" i="1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Fixed Annuity with Long-Term Care Benefit 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AD51D1DC-F903-AED9-0D62-7AEAB32B222C}"/>
              </a:ext>
            </a:extLst>
          </p:cNvPr>
          <p:cNvSpPr txBox="1"/>
          <p:nvPr/>
        </p:nvSpPr>
        <p:spPr>
          <a:xfrm>
            <a:off x="561833" y="2317704"/>
            <a:ext cx="705816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Allows a tax-free exchange from an existing nonqualified annuity or life policy to fund the contract</a:t>
            </a:r>
          </a:p>
          <a:p>
            <a:pPr algn="l"/>
            <a:endParaRPr lang="en-US" sz="2400" dirty="0">
              <a:solidFill>
                <a:srgbClr val="0633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Tax-deferred growth of the contract value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63359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Tax-free Long Term Care benefits*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14082-302D-D5EC-D100-3BB6C08E4988}"/>
              </a:ext>
            </a:extLst>
          </p:cNvPr>
          <p:cNvSpPr txBox="1"/>
          <p:nvPr/>
        </p:nvSpPr>
        <p:spPr>
          <a:xfrm>
            <a:off x="533400" y="6835300"/>
            <a:ext cx="4953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Benefits are tax free up to the greater of the HIPAA daily limit in the year of claim or the actual qualifying long-term care cost incurred. Benefits may be taxable under certain circumstances. Clients should consult their tax advisor.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80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flipH="1">
            <a:off x="0" y="-198572"/>
            <a:ext cx="2152727" cy="1426182"/>
          </a:xfrm>
          <a:custGeom>
            <a:avLst/>
            <a:gdLst/>
            <a:ahLst/>
            <a:cxnLst/>
            <a:rect l="l" t="t" r="r" b="b"/>
            <a:pathLst>
              <a:path w="2152727" h="1426182">
                <a:moveTo>
                  <a:pt x="2152727" y="0"/>
                </a:moveTo>
                <a:lnTo>
                  <a:pt x="0" y="0"/>
                </a:lnTo>
                <a:lnTo>
                  <a:pt x="0" y="1426182"/>
                </a:lnTo>
                <a:lnTo>
                  <a:pt x="2152727" y="1426182"/>
                </a:lnTo>
                <a:lnTo>
                  <a:pt x="215272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89751" y="5682900"/>
            <a:ext cx="2463849" cy="1632300"/>
          </a:xfrm>
          <a:custGeom>
            <a:avLst/>
            <a:gdLst/>
            <a:ahLst/>
            <a:cxnLst/>
            <a:rect l="l" t="t" r="r" b="b"/>
            <a:pathLst>
              <a:path w="2463849" h="1632300">
                <a:moveTo>
                  <a:pt x="0" y="0"/>
                </a:moveTo>
                <a:lnTo>
                  <a:pt x="2463849" y="0"/>
                </a:lnTo>
                <a:lnTo>
                  <a:pt x="2463849" y="1632300"/>
                </a:lnTo>
                <a:lnTo>
                  <a:pt x="0" y="16323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771709" y="119424"/>
            <a:ext cx="725720" cy="720953"/>
          </a:xfrm>
          <a:custGeom>
            <a:avLst/>
            <a:gdLst/>
            <a:ahLst/>
            <a:cxnLst/>
            <a:rect l="l" t="t" r="r" b="b"/>
            <a:pathLst>
              <a:path w="725720" h="720953">
                <a:moveTo>
                  <a:pt x="0" y="0"/>
                </a:moveTo>
                <a:lnTo>
                  <a:pt x="725719" y="0"/>
                </a:lnTo>
                <a:lnTo>
                  <a:pt x="725719" y="720953"/>
                </a:lnTo>
                <a:lnTo>
                  <a:pt x="0" y="7209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C27C7A3-9040-AA44-A050-B8F061EF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3178"/>
            <a:ext cx="8229600" cy="1143000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63359"/>
                </a:solidFill>
                <a:effectLst/>
                <a:uLnTx/>
                <a:uFillTx/>
                <a:latin typeface="Cormorant Garamond"/>
                <a:ea typeface="+mn-ea"/>
                <a:cs typeface="+mn-cs"/>
                <a:sym typeface="Cormorant Garamond"/>
              </a:rPr>
              <a:t>Key Product Features</a:t>
            </a:r>
            <a:endParaRPr lang="en-US" sz="4000" dirty="0"/>
          </a:p>
        </p:txBody>
      </p:sp>
      <p:pic>
        <p:nvPicPr>
          <p:cNvPr id="13" name="Picture 12" descr="A close-up of a blue and black label&#10;&#10;AI-generated content may be incorrect.">
            <a:extLst>
              <a:ext uri="{FF2B5EF4-FFF2-40B4-BE49-F238E27FC236}">
                <a16:creationId xmlns:a16="http://schemas.microsoft.com/office/drawing/2014/main" id="{240E89C0-F700-4426-3C19-F2A6FAAFA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9" y="2647809"/>
            <a:ext cx="9392961" cy="2019582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423FCD9F-6CC3-5174-06E7-B6522FAE6C81}"/>
              </a:ext>
            </a:extLst>
          </p:cNvPr>
          <p:cNvSpPr txBox="1"/>
          <p:nvPr/>
        </p:nvSpPr>
        <p:spPr>
          <a:xfrm>
            <a:off x="1347715" y="1709167"/>
            <a:ext cx="705816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6335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Long-term care coverage with guaranteed benefits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D2FF2-CFD7-0E25-C490-AF773EA5F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938BAB63-8DFF-5BE2-7F87-2BAE680397A2}"/>
              </a:ext>
            </a:extLst>
          </p:cNvPr>
          <p:cNvSpPr/>
          <p:nvPr/>
        </p:nvSpPr>
        <p:spPr>
          <a:xfrm flipH="1">
            <a:off x="0" y="-198572"/>
            <a:ext cx="2152727" cy="1426182"/>
          </a:xfrm>
          <a:custGeom>
            <a:avLst/>
            <a:gdLst/>
            <a:ahLst/>
            <a:cxnLst/>
            <a:rect l="l" t="t" r="r" b="b"/>
            <a:pathLst>
              <a:path w="2152727" h="1426182">
                <a:moveTo>
                  <a:pt x="2152727" y="0"/>
                </a:moveTo>
                <a:lnTo>
                  <a:pt x="0" y="0"/>
                </a:lnTo>
                <a:lnTo>
                  <a:pt x="0" y="1426182"/>
                </a:lnTo>
                <a:lnTo>
                  <a:pt x="2152727" y="1426182"/>
                </a:lnTo>
                <a:lnTo>
                  <a:pt x="215272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0F669AD-004B-D3C4-3D58-D419D481BEC7}"/>
              </a:ext>
            </a:extLst>
          </p:cNvPr>
          <p:cNvSpPr/>
          <p:nvPr/>
        </p:nvSpPr>
        <p:spPr>
          <a:xfrm>
            <a:off x="7289751" y="5682900"/>
            <a:ext cx="2463849" cy="1632300"/>
          </a:xfrm>
          <a:custGeom>
            <a:avLst/>
            <a:gdLst/>
            <a:ahLst/>
            <a:cxnLst/>
            <a:rect l="l" t="t" r="r" b="b"/>
            <a:pathLst>
              <a:path w="2463849" h="1632300">
                <a:moveTo>
                  <a:pt x="0" y="0"/>
                </a:moveTo>
                <a:lnTo>
                  <a:pt x="2463849" y="0"/>
                </a:lnTo>
                <a:lnTo>
                  <a:pt x="2463849" y="1632300"/>
                </a:lnTo>
                <a:lnTo>
                  <a:pt x="0" y="16323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21E0B76-E4BD-410D-4542-7893454DA41D}"/>
              </a:ext>
            </a:extLst>
          </p:cNvPr>
          <p:cNvSpPr/>
          <p:nvPr/>
        </p:nvSpPr>
        <p:spPr>
          <a:xfrm>
            <a:off x="8771709" y="119424"/>
            <a:ext cx="725720" cy="720953"/>
          </a:xfrm>
          <a:custGeom>
            <a:avLst/>
            <a:gdLst/>
            <a:ahLst/>
            <a:cxnLst/>
            <a:rect l="l" t="t" r="r" b="b"/>
            <a:pathLst>
              <a:path w="725720" h="720953">
                <a:moveTo>
                  <a:pt x="0" y="0"/>
                </a:moveTo>
                <a:lnTo>
                  <a:pt x="725719" y="0"/>
                </a:lnTo>
                <a:lnTo>
                  <a:pt x="725719" y="720953"/>
                </a:lnTo>
                <a:lnTo>
                  <a:pt x="0" y="7209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A281E0E-626D-DB33-5727-59A45AF1A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33" y="840377"/>
            <a:ext cx="3008313" cy="1162050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en-US" sz="4000" i="1" dirty="0">
                <a:solidFill>
                  <a:srgbClr val="063359"/>
                </a:solidFill>
                <a:latin typeface="Cormorant Garamond"/>
                <a:ea typeface="+mn-ea"/>
                <a:cs typeface="+mn-cs"/>
                <a:sym typeface="Cormorant Garamond"/>
              </a:rPr>
              <a:t>Case Study</a:t>
            </a:r>
            <a:endParaRPr lang="en-US" sz="4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805FE5-3401-6125-DC20-B1ADDF20B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0933" y="2133600"/>
            <a:ext cx="3008313" cy="304799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rmorant Garamond" panose="020B0604020202020204" charset="0"/>
              </a:rPr>
              <a:t>Rick and Sherry Smith</a:t>
            </a:r>
          </a:p>
          <a:p>
            <a:r>
              <a:rPr lang="en-US" sz="2000" dirty="0">
                <a:latin typeface="Cormorant Garamond" panose="020B0604020202020204" charset="0"/>
              </a:rPr>
              <a:t>68 &amp; 62 Years 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rmorant Garamond" panose="020B0604020202020204" charset="0"/>
              </a:rPr>
              <a:t>500k in 401(k), Stock, Bonds, and Savings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rmorant Garamond" panose="020B0604020202020204" charset="0"/>
              </a:rPr>
              <a:t>150k fixed annuity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rmorant Garamond" panose="020B0604020202020204" charset="0"/>
              </a:rPr>
              <a:t>No Debt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rmorant Garamond" panose="020B0604020202020204" charset="0"/>
              </a:rPr>
              <a:t>Believe they can self insure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ormorant Garamond" panose="020B0604020202020204" charset="0"/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A351F0D-E6B0-6584-208B-A71F136A0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67" y="2102439"/>
            <a:ext cx="6485100" cy="3522770"/>
          </a:xfrm>
          <a:prstGeom prst="rect">
            <a:avLst/>
          </a:prstGeom>
        </p:spPr>
      </p:pic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BD0F5EA-444A-80E9-0E3B-03091546260E}"/>
              </a:ext>
            </a:extLst>
          </p:cNvPr>
          <p:cNvSpPr txBox="1">
            <a:spLocks/>
          </p:cNvSpPr>
          <p:nvPr/>
        </p:nvSpPr>
        <p:spPr>
          <a:xfrm>
            <a:off x="1143000" y="5181600"/>
            <a:ext cx="7239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Cormorant Garamond" panose="020B060402020202020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Cormorant Garamo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86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7F2B80-06CB-44D6-7624-4ECDCD4C1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520" y="3019025"/>
            <a:ext cx="4230560" cy="127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90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F44F71F7149247B0DAE31B3468EF0D" ma:contentTypeVersion="4" ma:contentTypeDescription="Create a new document." ma:contentTypeScope="" ma:versionID="34e91986688a645d9a57665a1b29795c">
  <xsd:schema xmlns:xsd="http://www.w3.org/2001/XMLSchema" xmlns:xs="http://www.w3.org/2001/XMLSchema" xmlns:p="http://schemas.microsoft.com/office/2006/metadata/properties" xmlns:ns3="663590c2-e380-402a-aa6a-992a5586114c" targetNamespace="http://schemas.microsoft.com/office/2006/metadata/properties" ma:root="true" ma:fieldsID="a81be0199419f69777cf6201119ddc15" ns3:_="">
    <xsd:import namespace="663590c2-e380-402a-aa6a-992a5586114c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590c2-e380-402a-aa6a-992a5586114c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C0C434-D80D-4CE8-8F08-8DBA0F62A87E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663590c2-e380-402a-aa6a-992a5586114c"/>
  </ds:schemaRefs>
</ds:datastoreItem>
</file>

<file path=customXml/itemProps2.xml><?xml version="1.0" encoding="utf-8"?>
<ds:datastoreItem xmlns:ds="http://schemas.openxmlformats.org/officeDocument/2006/customXml" ds:itemID="{09C1132D-3D89-4410-8090-13C241EF2E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EBC798-0A98-4591-A896-61008D7D2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3590c2-e380-402a-aa6a-992a558611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3260</TotalTime>
  <Words>585</Words>
  <Application>Microsoft Office PowerPoint</Application>
  <PresentationFormat>Custom</PresentationFormat>
  <Paragraphs>75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Arial</vt:lpstr>
      <vt:lpstr>Aptos</vt:lpstr>
      <vt:lpstr>Cormorant Garamond</vt:lpstr>
      <vt:lpstr>Office Theme</vt:lpstr>
      <vt:lpstr>PowerPoint Presentation</vt:lpstr>
      <vt:lpstr>PowerPoint Presentation</vt:lpstr>
      <vt:lpstr>Rising Cost of Care  </vt:lpstr>
      <vt:lpstr>LTC Misconceptions  </vt:lpstr>
      <vt:lpstr>PowerPoint Presentation</vt:lpstr>
      <vt:lpstr>PowerPoint Presentation</vt:lpstr>
      <vt:lpstr>Key Product Features</vt:lpstr>
      <vt:lpstr>Case Study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Professional Business Report Presentation</dc:title>
  <dc:creator>Gracey Garlitz</dc:creator>
  <cp:lastModifiedBy>Cameron Bando</cp:lastModifiedBy>
  <cp:revision>7</cp:revision>
  <dcterms:created xsi:type="dcterms:W3CDTF">2006-08-16T00:00:00Z</dcterms:created>
  <dcterms:modified xsi:type="dcterms:W3CDTF">2026-04-28T18:10:21Z</dcterms:modified>
  <dc:identifier>DAG7DQnHZtY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0x01010044F44F71F7149247B0DAE31B3468EF0D</vt:lpwstr>
  </property>
  <property fmtid="{D5CDD505-2E9C-101B-9397-08002B2CF9AE}" pid="3" name="MediaServiceImageTags">
    <vt:lpwstr/>
  </property>
</Properties>
</file>